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29"/>
  </p:notesMasterIdLst>
  <p:sldIdLst>
    <p:sldId id="258" r:id="rId3"/>
    <p:sldId id="362" r:id="rId4"/>
    <p:sldId id="363" r:id="rId5"/>
    <p:sldId id="347" r:id="rId6"/>
    <p:sldId id="364" r:id="rId7"/>
    <p:sldId id="366" r:id="rId8"/>
    <p:sldId id="368" r:id="rId9"/>
    <p:sldId id="371" r:id="rId10"/>
    <p:sldId id="372" r:id="rId11"/>
    <p:sldId id="388" r:id="rId12"/>
    <p:sldId id="380" r:id="rId13"/>
    <p:sldId id="373" r:id="rId14"/>
    <p:sldId id="381" r:id="rId15"/>
    <p:sldId id="382" r:id="rId16"/>
    <p:sldId id="383" r:id="rId17"/>
    <p:sldId id="386" r:id="rId18"/>
    <p:sldId id="391" r:id="rId19"/>
    <p:sldId id="361" r:id="rId20"/>
    <p:sldId id="378" r:id="rId21"/>
    <p:sldId id="385" r:id="rId22"/>
    <p:sldId id="376" r:id="rId23"/>
    <p:sldId id="390" r:id="rId24"/>
    <p:sldId id="379" r:id="rId25"/>
    <p:sldId id="377" r:id="rId26"/>
    <p:sldId id="394" r:id="rId27"/>
    <p:sldId id="393" r:id="rId28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21" autoAdjust="0"/>
    <p:restoredTop sz="94660"/>
  </p:normalViewPr>
  <p:slideViewPr>
    <p:cSldViewPr>
      <p:cViewPr varScale="1">
        <p:scale>
          <a:sx n="69" d="100"/>
          <a:sy n="69" d="100"/>
        </p:scale>
        <p:origin x="1397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68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manpages.ubuntu.com/manpages/trusty/en/man1/passwd.1.htm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76200"/>
            <a:ext cx="9144000" cy="1354217"/>
          </a:xfrm>
        </p:spPr>
        <p:txBody>
          <a:bodyPr/>
          <a:lstStyle/>
          <a:p>
            <a:pPr eaLnBrk="1" hangingPunct="1"/>
            <a:r>
              <a:rPr lang="en-US" sz="4400" dirty="0"/>
              <a:t>CYBR 4423</a:t>
            </a:r>
            <a:br>
              <a:rPr lang="en-US" sz="4400" dirty="0"/>
            </a:br>
            <a:r>
              <a:rPr lang="en-US" sz="4400" dirty="0"/>
              <a:t>Unix/Linux Administration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593E54-265A-D757-2DEC-5915342EDD46}"/>
              </a:ext>
            </a:extLst>
          </p:cNvPr>
          <p:cNvSpPr txBox="1">
            <a:spLocks noChangeArrowheads="1"/>
          </p:cNvSpPr>
          <p:nvPr/>
        </p:nvSpPr>
        <p:spPr>
          <a:xfrm>
            <a:off x="990600" y="2280047"/>
            <a:ext cx="7162800" cy="615553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>
            <a:lvl1pPr algn="ctr">
              <a:defRPr sz="4950" b="1" i="0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US" sz="4000" kern="0" dirty="0"/>
              <a:t>User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Group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914400"/>
            <a:ext cx="8839200" cy="4923491"/>
          </a:xfrm>
        </p:spPr>
        <p:txBody>
          <a:bodyPr>
            <a:normAutofit/>
          </a:bodyPr>
          <a:lstStyle/>
          <a:p>
            <a:r>
              <a:rPr lang="en-US" dirty="0"/>
              <a:t>Group name</a:t>
            </a:r>
          </a:p>
          <a:p>
            <a:pPr lvl="1"/>
            <a:r>
              <a:rPr lang="en-US" dirty="0"/>
              <a:t>If you run "</a:t>
            </a:r>
            <a:r>
              <a:rPr lang="en-US" dirty="0" err="1"/>
              <a:t>ls</a:t>
            </a:r>
            <a:r>
              <a:rPr lang="en-US" dirty="0"/>
              <a:t> -l" command, you will see this name printed in the group field</a:t>
            </a:r>
          </a:p>
          <a:p>
            <a:pPr lvl="1"/>
            <a:endParaRPr lang="en-US" dirty="0"/>
          </a:p>
          <a:p>
            <a:r>
              <a:rPr lang="en-US" dirty="0"/>
              <a:t>Password</a:t>
            </a:r>
          </a:p>
          <a:p>
            <a:pPr lvl="1"/>
            <a:r>
              <a:rPr lang="en-US" dirty="0"/>
              <a:t>Generally, password is not used, hence it is empty/blank</a:t>
            </a:r>
          </a:p>
          <a:p>
            <a:pPr lvl="1"/>
            <a:endParaRPr lang="en-US" dirty="0"/>
          </a:p>
          <a:p>
            <a:r>
              <a:rPr lang="en-US" dirty="0"/>
              <a:t>Group ID (GID)</a:t>
            </a:r>
          </a:p>
          <a:p>
            <a:pPr lvl="1"/>
            <a:r>
              <a:rPr lang="en-US" dirty="0"/>
              <a:t>A unique numeric value for a group</a:t>
            </a:r>
          </a:p>
          <a:p>
            <a:pPr lvl="1"/>
            <a:endParaRPr lang="en-US" dirty="0"/>
          </a:p>
          <a:p>
            <a:r>
              <a:rPr lang="en-US" dirty="0"/>
              <a:t>Group list</a:t>
            </a:r>
          </a:p>
          <a:p>
            <a:pPr lvl="1"/>
            <a:r>
              <a:rPr lang="en-US" dirty="0"/>
              <a:t>It is a list of user names of users who are members of the group. The user names, must be separated by commas.</a:t>
            </a:r>
          </a:p>
        </p:txBody>
      </p:sp>
    </p:spTree>
    <p:extLst>
      <p:ext uri="{BB962C8B-B14F-4D97-AF65-F5344CB8AC3E}">
        <p14:creationId xmlns:p14="http://schemas.microsoft.com/office/powerpoint/2010/main" val="3659967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Defaults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914401"/>
            <a:ext cx="8839200" cy="3429000"/>
          </a:xfrm>
        </p:spPr>
        <p:txBody>
          <a:bodyPr>
            <a:normAutofit/>
          </a:bodyPr>
          <a:lstStyle/>
          <a:p>
            <a:r>
              <a:rPr lang="en-US" dirty="0"/>
              <a:t>/etc/</a:t>
            </a:r>
            <a:r>
              <a:rPr lang="en-US" dirty="0" err="1"/>
              <a:t>skel</a:t>
            </a:r>
            <a:endParaRPr lang="en-US" dirty="0"/>
          </a:p>
          <a:p>
            <a:pPr lvl="1"/>
            <a:r>
              <a:rPr lang="en-US" dirty="0"/>
              <a:t>When a new user is created, the default files and directories created in his/her home directory are stored in /etc/</a:t>
            </a:r>
            <a:r>
              <a:rPr lang="en-US" dirty="0" err="1"/>
              <a:t>skel</a:t>
            </a:r>
            <a:endParaRPr lang="en-US" dirty="0"/>
          </a:p>
          <a:p>
            <a:pPr lvl="1"/>
            <a:r>
              <a:rPr lang="en-US" dirty="0"/>
              <a:t>This directory can be modified to fit your needs. </a:t>
            </a:r>
          </a:p>
          <a:p>
            <a:pPr lvl="1"/>
            <a:r>
              <a:rPr lang="en-US" dirty="0"/>
              <a:t>Modifications only effect new users and does not change anything for existing users</a:t>
            </a:r>
          </a:p>
          <a:p>
            <a:pPr lvl="1"/>
            <a:r>
              <a:rPr lang="en-US" dirty="0"/>
              <a:t>Common files for new users: .</a:t>
            </a:r>
            <a:r>
              <a:rPr lang="en-US" dirty="0" err="1"/>
              <a:t>bashrc</a:t>
            </a:r>
            <a:r>
              <a:rPr lang="en-US" dirty="0"/>
              <a:t>, .profile</a:t>
            </a:r>
          </a:p>
          <a:p>
            <a:pPr lvl="1"/>
            <a:endParaRPr lang="en-US" dirty="0"/>
          </a:p>
          <a:p>
            <a:r>
              <a:rPr lang="en-US" dirty="0"/>
              <a:t>/etc/default/useradd</a:t>
            </a:r>
          </a:p>
          <a:p>
            <a:pPr lvl="1"/>
            <a:r>
              <a:rPr lang="en-US" dirty="0"/>
              <a:t>Default values for account creation.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User Management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8839200" cy="4923491"/>
          </a:xfrm>
        </p:spPr>
        <p:txBody>
          <a:bodyPr>
            <a:normAutofit/>
          </a:bodyPr>
          <a:lstStyle/>
          <a:p>
            <a:r>
              <a:rPr lang="en-US" dirty="0"/>
              <a:t>User admin</a:t>
            </a:r>
          </a:p>
          <a:p>
            <a:pPr lvl="1"/>
            <a:r>
              <a:rPr lang="en-US" dirty="0"/>
              <a:t>useradd, userdel, usermod</a:t>
            </a:r>
          </a:p>
          <a:p>
            <a:pPr lvl="1"/>
            <a:r>
              <a:rPr lang="en-US" dirty="0" err="1"/>
              <a:t>passwd</a:t>
            </a:r>
            <a:r>
              <a:rPr lang="en-US" dirty="0"/>
              <a:t> (assign password)</a:t>
            </a:r>
          </a:p>
          <a:p>
            <a:pPr lvl="1"/>
            <a:endParaRPr lang="en-US" dirty="0"/>
          </a:p>
          <a:p>
            <a:r>
              <a:rPr lang="en-US" dirty="0"/>
              <a:t>Group admin</a:t>
            </a:r>
          </a:p>
          <a:p>
            <a:pPr lvl="1"/>
            <a:r>
              <a:rPr lang="en-US" dirty="0" err="1"/>
              <a:t>groupadd</a:t>
            </a:r>
            <a:r>
              <a:rPr lang="en-US" dirty="0"/>
              <a:t>, </a:t>
            </a:r>
            <a:r>
              <a:rPr lang="en-US" dirty="0" err="1"/>
              <a:t>groupdel</a:t>
            </a:r>
            <a:r>
              <a:rPr lang="en-US" dirty="0"/>
              <a:t>, </a:t>
            </a:r>
            <a:r>
              <a:rPr lang="en-US" dirty="0" err="1"/>
              <a:t>groupmod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User/group query</a:t>
            </a:r>
          </a:p>
          <a:p>
            <a:pPr lvl="1"/>
            <a:r>
              <a:rPr lang="en-US" dirty="0"/>
              <a:t>id, groups, </a:t>
            </a:r>
            <a:r>
              <a:rPr lang="en-US" dirty="0" err="1"/>
              <a:t>grep</a:t>
            </a:r>
            <a:r>
              <a:rPr lang="en-US" dirty="0"/>
              <a:t> (from /etc/</a:t>
            </a:r>
            <a:r>
              <a:rPr lang="en-US" dirty="0" err="1"/>
              <a:t>passwd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who, w</a:t>
            </a:r>
          </a:p>
          <a:p>
            <a:pPr lvl="1"/>
            <a:endParaRPr lang="en-US" dirty="0"/>
          </a:p>
          <a:p>
            <a:r>
              <a:rPr lang="en-US" dirty="0"/>
              <a:t>Others</a:t>
            </a:r>
          </a:p>
          <a:p>
            <a:pPr lvl="1"/>
            <a:r>
              <a:rPr lang="en-US" dirty="0" err="1"/>
              <a:t>su</a:t>
            </a:r>
            <a:r>
              <a:rPr lang="en-US" dirty="0"/>
              <a:t>, </a:t>
            </a:r>
            <a:r>
              <a:rPr lang="en-US" dirty="0" err="1"/>
              <a:t>sudo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useradd - Add New Users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140" y="914400"/>
            <a:ext cx="8675370" cy="4786472"/>
          </a:xfrm>
        </p:spPr>
        <p:txBody>
          <a:bodyPr>
            <a:normAutofit/>
          </a:bodyPr>
          <a:lstStyle/>
          <a:p>
            <a:r>
              <a:rPr lang="en-US" dirty="0"/>
              <a:t>Options:</a:t>
            </a:r>
          </a:p>
          <a:p>
            <a:pPr lvl="1"/>
            <a:r>
              <a:rPr lang="en-US" dirty="0"/>
              <a:t>-d 	Home directory</a:t>
            </a:r>
          </a:p>
          <a:p>
            <a:pPr lvl="1"/>
            <a:r>
              <a:rPr lang="en-US" dirty="0"/>
              <a:t>-s 	Starting program (shell)</a:t>
            </a:r>
          </a:p>
          <a:p>
            <a:pPr lvl="1"/>
            <a:r>
              <a:rPr lang="en-US" dirty="0"/>
              <a:t>-g 	Primary group assigned to the users</a:t>
            </a:r>
          </a:p>
          <a:p>
            <a:pPr lvl="1"/>
            <a:r>
              <a:rPr lang="en-US" dirty="0"/>
              <a:t>-G 	Other groups the user belongs to</a:t>
            </a:r>
          </a:p>
          <a:p>
            <a:pPr lvl="1"/>
            <a:r>
              <a:rPr lang="en-US" dirty="0"/>
              <a:t>-m 	Create the user's home directory (</a:t>
            </a:r>
            <a:r>
              <a:rPr lang="en-US" dirty="0" err="1"/>
              <a:t>mkdir</a:t>
            </a:r>
            <a:r>
              <a:rPr lang="en-US" dirty="0"/>
              <a:t>)</a:t>
            </a:r>
          </a:p>
          <a:p>
            <a:pPr lvl="1"/>
            <a:endParaRPr lang="en-US" dirty="0"/>
          </a:p>
          <a:p>
            <a:r>
              <a:rPr lang="en-US" dirty="0"/>
              <a:t>Example: To add a new user with</a:t>
            </a:r>
          </a:p>
          <a:p>
            <a:pPr lvl="1"/>
            <a:r>
              <a:rPr lang="en-US" dirty="0"/>
              <a:t>a login name of "roger"</a:t>
            </a:r>
          </a:p>
          <a:p>
            <a:pPr lvl="1"/>
            <a:r>
              <a:rPr lang="en-US" dirty="0"/>
              <a:t>home directory of "/home/roger"</a:t>
            </a:r>
          </a:p>
          <a:p>
            <a:pPr lvl="1"/>
            <a:r>
              <a:rPr lang="en-US" dirty="0"/>
              <a:t>will create the home directory</a:t>
            </a:r>
          </a:p>
          <a:p>
            <a:pPr lvl="1"/>
            <a:r>
              <a:rPr lang="en-US" dirty="0"/>
              <a:t>a primary group of "students"</a:t>
            </a:r>
          </a:p>
          <a:p>
            <a:pPr lvl="1"/>
            <a:r>
              <a:rPr lang="en-US" dirty="0"/>
              <a:t>a second group of "assistants"</a:t>
            </a:r>
          </a:p>
          <a:p>
            <a:pPr lvl="1"/>
            <a:r>
              <a:rPr lang="en-US" dirty="0"/>
              <a:t>starting shell of "/bin/bash"</a:t>
            </a:r>
          </a:p>
          <a:p>
            <a:endParaRPr lang="en-US" dirty="0"/>
          </a:p>
        </p:txBody>
      </p:sp>
      <p:pic>
        <p:nvPicPr>
          <p:cNvPr id="5" name="Picture 4" descr="Example of useradd command&#10;&#10;To add a new user with&#10;a login name of &quot;roger&quot;&#10;home directory of &quot;/home/roger&quot;&#10;will create the home directory&#10;a primary group of &quot;students&quot;&#10;a second group of &quot;assistants&quot;&#10;starting shell of &quot;/bin/bash&quot;&#10;" title="Example of useradd comma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890" y="5257800"/>
            <a:ext cx="8675370" cy="133564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usermod - Change User Info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8534400" cy="3246120"/>
          </a:xfrm>
        </p:spPr>
        <p:txBody>
          <a:bodyPr>
            <a:normAutofit/>
          </a:bodyPr>
          <a:lstStyle/>
          <a:p>
            <a:r>
              <a:rPr lang="en-US" dirty="0"/>
              <a:t>Options (the same as the useradd):</a:t>
            </a:r>
          </a:p>
          <a:p>
            <a:pPr lvl="1"/>
            <a:r>
              <a:rPr lang="en-US" dirty="0"/>
              <a:t>-d 	home directory</a:t>
            </a:r>
          </a:p>
          <a:p>
            <a:pPr lvl="1"/>
            <a:r>
              <a:rPr lang="en-US" dirty="0"/>
              <a:t>-p 	password</a:t>
            </a:r>
          </a:p>
          <a:p>
            <a:pPr lvl="1"/>
            <a:r>
              <a:rPr lang="en-US" dirty="0"/>
              <a:t>-g 	Primary group assigned to the users</a:t>
            </a:r>
          </a:p>
          <a:p>
            <a:pPr lvl="1"/>
            <a:r>
              <a:rPr lang="en-US" dirty="0"/>
              <a:t>-G 	Other groups the user belongs to</a:t>
            </a:r>
          </a:p>
          <a:p>
            <a:pPr lvl="1"/>
            <a:r>
              <a:rPr lang="en-US" dirty="0"/>
              <a:t>-a	append other groups, only used with -G</a:t>
            </a:r>
          </a:p>
          <a:p>
            <a:pPr lvl="1"/>
            <a:endParaRPr lang="en-US" dirty="0"/>
          </a:p>
          <a:p>
            <a:r>
              <a:rPr lang="en-US" dirty="0"/>
              <a:t>Example: change user "roger"</a:t>
            </a:r>
          </a:p>
          <a:p>
            <a:pPr lvl="1"/>
            <a:r>
              <a:rPr lang="en-US" dirty="0"/>
              <a:t>Change the main group to "assistants"</a:t>
            </a:r>
          </a:p>
          <a:p>
            <a:pPr lvl="1"/>
            <a:r>
              <a:rPr lang="en-US" dirty="0"/>
              <a:t>Also add "roger" to the group "students" and "staff" (and remove from other groups)</a:t>
            </a:r>
          </a:p>
        </p:txBody>
      </p:sp>
      <p:pic>
        <p:nvPicPr>
          <p:cNvPr id="5" name="Picture 4" descr="Example of usermod command&#10;&#10;Example: change user &quot;roger&quot;&#10;Change the main group to &quot;assistants&quot;&#10;Also add &quot;roger&quot; to the group &quot;students&quot; and &quot;staff&quot; (and remove from other groups)&#10;" title="usermod comma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4648200"/>
            <a:ext cx="8884920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userdel - Delete Users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754326"/>
          </a:xfrm>
        </p:spPr>
        <p:txBody>
          <a:bodyPr/>
          <a:lstStyle/>
          <a:p>
            <a:r>
              <a:rPr lang="en-US" dirty="0"/>
              <a:t>Options:</a:t>
            </a:r>
          </a:p>
          <a:p>
            <a:pPr lvl="1"/>
            <a:r>
              <a:rPr lang="en-US" dirty="0"/>
              <a:t>-r 	Remove home directory as well</a:t>
            </a:r>
          </a:p>
          <a:p>
            <a:pPr lvl="1"/>
            <a:endParaRPr lang="en-US" dirty="0"/>
          </a:p>
          <a:p>
            <a:r>
              <a:rPr lang="en-US" dirty="0"/>
              <a:t>Example</a:t>
            </a:r>
          </a:p>
          <a:p>
            <a:pPr lvl="1"/>
            <a:r>
              <a:rPr lang="en-US" dirty="0"/>
              <a:t>Remove the user 'roger' and his home directory</a:t>
            </a:r>
          </a:p>
        </p:txBody>
      </p:sp>
      <p:pic>
        <p:nvPicPr>
          <p:cNvPr id="5" name="Picture 4" descr="Example of userdel command&#10;&#10;Example&#10;Remove the user 'roger' and his home directory&#10;" title="userdel comma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781" y="4640580"/>
            <a:ext cx="4610100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passwd</a:t>
            </a:r>
            <a:r>
              <a:rPr lang="en-US" dirty="0"/>
              <a:t> – Password Admin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Options</a:t>
            </a:r>
          </a:p>
          <a:p>
            <a:pPr lvl="1"/>
            <a:r>
              <a:rPr lang="en-US" dirty="0"/>
              <a:t>-a, --all                     </a:t>
            </a:r>
          </a:p>
          <a:p>
            <a:pPr lvl="2"/>
            <a:r>
              <a:rPr lang="en-US" dirty="0"/>
              <a:t>report password status on all accounts, must used with -S</a:t>
            </a:r>
          </a:p>
          <a:p>
            <a:pPr lvl="1"/>
            <a:r>
              <a:rPr lang="en-US" dirty="0"/>
              <a:t>-S, --status                </a:t>
            </a:r>
          </a:p>
          <a:p>
            <a:pPr lvl="2"/>
            <a:r>
              <a:rPr lang="en-US" dirty="0"/>
              <a:t>report password status on the named account</a:t>
            </a:r>
          </a:p>
          <a:p>
            <a:pPr lvl="1"/>
            <a:r>
              <a:rPr lang="en-US" dirty="0"/>
              <a:t>-e, --expire </a:t>
            </a:r>
          </a:p>
          <a:p>
            <a:pPr lvl="2"/>
            <a:r>
              <a:rPr lang="en-US" dirty="0"/>
              <a:t>force to expire the password for the named account – forcing change of password</a:t>
            </a:r>
          </a:p>
          <a:p>
            <a:pPr lvl="1"/>
            <a:r>
              <a:rPr lang="en-US" dirty="0"/>
              <a:t>-l, --lock</a:t>
            </a:r>
          </a:p>
          <a:p>
            <a:pPr lvl="2"/>
            <a:r>
              <a:rPr lang="en-US" dirty="0"/>
              <a:t>lock the password of the named account</a:t>
            </a:r>
          </a:p>
          <a:p>
            <a:pPr lvl="1"/>
            <a:r>
              <a:rPr lang="en-US" dirty="0"/>
              <a:t>-u, --unlock</a:t>
            </a:r>
          </a:p>
          <a:p>
            <a:pPr lvl="2"/>
            <a:r>
              <a:rPr lang="en-US" dirty="0"/>
              <a:t>unlock the password of the named account</a:t>
            </a:r>
          </a:p>
          <a:p>
            <a:pPr lvl="1"/>
            <a:endParaRPr lang="en-US" dirty="0"/>
          </a:p>
          <a:p>
            <a:r>
              <a:rPr lang="en-US" dirty="0"/>
              <a:t>Example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>
                <a:hlinkClick r:id="rId2"/>
              </a:rPr>
              <a:t>Reference</a:t>
            </a:r>
            <a:endParaRPr lang="en-US" dirty="0"/>
          </a:p>
        </p:txBody>
      </p:sp>
      <p:pic>
        <p:nvPicPr>
          <p:cNvPr id="7" name="Picture 6" descr="Expample of passwd command with options" title="passwd comma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0" y="5646420"/>
            <a:ext cx="6517005" cy="5448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Group Admin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954655"/>
          </a:xfrm>
        </p:spPr>
        <p:txBody>
          <a:bodyPr/>
          <a:lstStyle/>
          <a:p>
            <a:r>
              <a:rPr lang="en-US" dirty="0" err="1"/>
              <a:t>groupadd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 err="1"/>
              <a:t>groupmod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 err="1"/>
              <a:t>groupdel</a:t>
            </a:r>
            <a:endParaRPr lang="en-US" dirty="0"/>
          </a:p>
        </p:txBody>
      </p:sp>
      <p:pic>
        <p:nvPicPr>
          <p:cNvPr id="9" name="Picture 8" descr="Example of groupadd command" title="groupa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658" y="1378847"/>
            <a:ext cx="3745707" cy="502920"/>
          </a:xfrm>
          <a:prstGeom prst="rect">
            <a:avLst/>
          </a:prstGeom>
        </p:spPr>
      </p:pic>
      <p:pic>
        <p:nvPicPr>
          <p:cNvPr id="10" name="Picture 9" descr="Example of groupmod command" title="groupmo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6510" y="2413265"/>
            <a:ext cx="5448300" cy="922020"/>
          </a:xfrm>
          <a:prstGeom prst="rect">
            <a:avLst/>
          </a:prstGeom>
        </p:spPr>
      </p:pic>
      <p:pic>
        <p:nvPicPr>
          <p:cNvPr id="11" name="Picture 10" descr="Example of groupdel command" title="groupdel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6510" y="3979785"/>
            <a:ext cx="3939540" cy="41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720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su - Switch User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su</a:t>
            </a:r>
            <a:endParaRPr lang="en-US" dirty="0"/>
          </a:p>
          <a:p>
            <a:pPr lvl="1"/>
            <a:r>
              <a:rPr lang="en-US" dirty="0"/>
              <a:t>Switch to another user without logging out</a:t>
            </a:r>
          </a:p>
          <a:p>
            <a:pPr lvl="1"/>
            <a:r>
              <a:rPr lang="en-US" dirty="0"/>
              <a:t>To return to original user, enter "exit"</a:t>
            </a:r>
          </a:p>
          <a:p>
            <a:pPr lvl="1"/>
            <a:r>
              <a:rPr lang="en-US" dirty="0"/>
              <a:t>Example: </a:t>
            </a:r>
          </a:p>
          <a:p>
            <a:pPr lvl="2"/>
            <a:r>
              <a:rPr lang="en-US" dirty="0"/>
              <a:t>To switch to root account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To switch to the user 'roger'</a:t>
            </a:r>
          </a:p>
          <a:p>
            <a:pPr lvl="1"/>
            <a:endParaRPr lang="en-US" dirty="0"/>
          </a:p>
          <a:p>
            <a:r>
              <a:rPr lang="en-US" dirty="0" err="1"/>
              <a:t>sudo</a:t>
            </a:r>
            <a:r>
              <a:rPr lang="en-US" dirty="0"/>
              <a:t> (</a:t>
            </a:r>
            <a:r>
              <a:rPr lang="en-US" dirty="0" err="1"/>
              <a:t>su+do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Elevate the user's privilege to "root" when required (for example, when installing software), if the current user belongs to the "</a:t>
            </a:r>
            <a:r>
              <a:rPr lang="en-US" dirty="0" err="1"/>
              <a:t>sudo</a:t>
            </a:r>
            <a:r>
              <a:rPr lang="en-US" dirty="0"/>
              <a:t>" group, or in the /etc/</a:t>
            </a:r>
            <a:r>
              <a:rPr lang="en-US" dirty="0" err="1"/>
              <a:t>sudoers</a:t>
            </a:r>
            <a:r>
              <a:rPr lang="en-US" dirty="0"/>
              <a:t> file</a:t>
            </a:r>
          </a:p>
          <a:p>
            <a:pPr lvl="1"/>
            <a:r>
              <a:rPr lang="en-US" dirty="0"/>
              <a:t>Example</a:t>
            </a:r>
          </a:p>
        </p:txBody>
      </p:sp>
      <p:pic>
        <p:nvPicPr>
          <p:cNvPr id="5" name="Picture 4" descr="Example of su commmand&#10;&#10;To switch to root account&#10;&#10;To switch to the user 'roger'&#10;" title="su comma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2133600"/>
            <a:ext cx="2263140" cy="1005840"/>
          </a:xfrm>
          <a:prstGeom prst="rect">
            <a:avLst/>
          </a:prstGeom>
        </p:spPr>
      </p:pic>
      <p:pic>
        <p:nvPicPr>
          <p:cNvPr id="6" name="Picture 5" descr="Example of sudo command&#10;&#10;Elevate the user's privilege to &quot;root&quot; when required " title="sudo command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5105400"/>
            <a:ext cx="2766060" cy="50291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Lock/Unlock "root" Account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Enable root account</a:t>
            </a:r>
          </a:p>
          <a:p>
            <a:pPr lvl="1"/>
            <a:r>
              <a:rPr lang="en-US" dirty="0"/>
              <a:t>With any "</a:t>
            </a:r>
            <a:r>
              <a:rPr lang="en-US" dirty="0" err="1"/>
              <a:t>sudo</a:t>
            </a:r>
            <a:r>
              <a:rPr lang="en-US" dirty="0"/>
              <a:t>" group user, enter:</a:t>
            </a:r>
          </a:p>
          <a:p>
            <a:pPr lvl="2"/>
            <a:r>
              <a:rPr lang="en-US" dirty="0" err="1"/>
              <a:t>sudo</a:t>
            </a:r>
            <a:r>
              <a:rPr lang="en-US" dirty="0"/>
              <a:t> </a:t>
            </a:r>
            <a:r>
              <a:rPr lang="en-US" dirty="0" err="1"/>
              <a:t>passwd</a:t>
            </a:r>
            <a:r>
              <a:rPr lang="en-US" dirty="0"/>
              <a:t> root</a:t>
            </a:r>
          </a:p>
          <a:p>
            <a:pPr lvl="1"/>
            <a:endParaRPr lang="en-US" dirty="0"/>
          </a:p>
          <a:p>
            <a:r>
              <a:rPr lang="en-US" dirty="0"/>
              <a:t>Relocking the root account</a:t>
            </a:r>
          </a:p>
          <a:p>
            <a:pPr lvl="1"/>
            <a:r>
              <a:rPr lang="en-US" dirty="0"/>
              <a:t>If you decide you want to lock the root account after unlocking it, give the command</a:t>
            </a:r>
          </a:p>
          <a:p>
            <a:pPr lvl="2"/>
            <a:r>
              <a:rPr lang="en-US" dirty="0" err="1"/>
              <a:t>sudo</a:t>
            </a:r>
            <a:r>
              <a:rPr lang="en-US" dirty="0"/>
              <a:t> </a:t>
            </a:r>
            <a:r>
              <a:rPr lang="en-US" dirty="0" err="1"/>
              <a:t>passwd</a:t>
            </a:r>
            <a:r>
              <a:rPr lang="en-US" dirty="0"/>
              <a:t> -l root</a:t>
            </a:r>
          </a:p>
          <a:p>
            <a:pPr lvl="1"/>
            <a:r>
              <a:rPr lang="en-US" dirty="0"/>
              <a:t>You can unlock it again with the preceding command.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Understand where user information is stored in Linux</a:t>
            </a:r>
          </a:p>
          <a:p>
            <a:pPr lvl="1"/>
            <a:endParaRPr lang="en-US" dirty="0"/>
          </a:p>
          <a:p>
            <a:r>
              <a:rPr lang="en-US" dirty="0"/>
              <a:t>Learn commands to manage users and groups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User/Group Query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"id" command</a:t>
            </a:r>
          </a:p>
          <a:p>
            <a:pPr lvl="1"/>
            <a:r>
              <a:rPr lang="en-US" dirty="0"/>
              <a:t>Get a user's UID, GID, and groups information</a:t>
            </a:r>
          </a:p>
          <a:p>
            <a:pPr lvl="1"/>
            <a:endParaRPr lang="en-US" dirty="0"/>
          </a:p>
          <a:p>
            <a:r>
              <a:rPr lang="en-US" dirty="0"/>
              <a:t>"groups" command</a:t>
            </a:r>
          </a:p>
          <a:p>
            <a:pPr lvl="1"/>
            <a:r>
              <a:rPr lang="en-US" dirty="0"/>
              <a:t>Get all groups a user is in</a:t>
            </a:r>
          </a:p>
          <a:p>
            <a:pPr lvl="1"/>
            <a:endParaRPr lang="en-US" dirty="0"/>
          </a:p>
          <a:p>
            <a:r>
              <a:rPr lang="en-US" dirty="0"/>
              <a:t>Search for users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grep</a:t>
            </a:r>
            <a:r>
              <a:rPr lang="en-US" dirty="0"/>
              <a:t> with a phrase or </a:t>
            </a:r>
            <a:r>
              <a:rPr lang="en-US" dirty="0" err="1"/>
              <a:t>regex</a:t>
            </a:r>
            <a:r>
              <a:rPr lang="en-US" dirty="0"/>
              <a:t> to search /etc/</a:t>
            </a:r>
            <a:r>
              <a:rPr lang="en-US" dirty="0" err="1"/>
              <a:t>passwd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Get group members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grep</a:t>
            </a:r>
            <a:r>
              <a:rPr lang="en-US" dirty="0"/>
              <a:t> with a phrase or </a:t>
            </a:r>
            <a:r>
              <a:rPr lang="en-US" dirty="0" err="1"/>
              <a:t>regex</a:t>
            </a:r>
            <a:r>
              <a:rPr lang="en-US" dirty="0"/>
              <a:t> to search /etc/groups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User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"w" and "who"</a:t>
            </a:r>
          </a:p>
          <a:p>
            <a:pPr lvl="1"/>
            <a:r>
              <a:rPr lang="en-US" dirty="0"/>
              <a:t>Displays information about the users currently on the machine, and their processes</a:t>
            </a:r>
          </a:p>
          <a:p>
            <a:pPr lvl="1"/>
            <a:endParaRPr lang="en-US" dirty="0"/>
          </a:p>
          <a:p>
            <a:r>
              <a:rPr lang="en-US" dirty="0"/>
              <a:t>"who am </a:t>
            </a:r>
            <a:r>
              <a:rPr lang="en-US" dirty="0" err="1"/>
              <a:t>i</a:t>
            </a:r>
            <a:r>
              <a:rPr lang="en-US" dirty="0"/>
              <a:t>" or "</a:t>
            </a:r>
            <a:r>
              <a:rPr lang="en-US" dirty="0" err="1"/>
              <a:t>whoami</a:t>
            </a:r>
            <a:r>
              <a:rPr lang="en-US" dirty="0"/>
              <a:t>"</a:t>
            </a:r>
          </a:p>
          <a:p>
            <a:pPr lvl="1"/>
            <a:r>
              <a:rPr lang="en-US" dirty="0"/>
              <a:t>Display the current username</a:t>
            </a:r>
          </a:p>
          <a:p>
            <a:pPr lvl="1"/>
            <a:endParaRPr lang="en-US" dirty="0"/>
          </a:p>
          <a:p>
            <a:r>
              <a:rPr lang="en-US" dirty="0"/>
              <a:t>/</a:t>
            </a:r>
            <a:r>
              <a:rPr lang="en-US" dirty="0" err="1"/>
              <a:t>var</a:t>
            </a:r>
            <a:r>
              <a:rPr lang="en-US" dirty="0"/>
              <a:t>/log/auth.log</a:t>
            </a:r>
          </a:p>
          <a:p>
            <a:pPr lvl="1"/>
            <a:r>
              <a:rPr lang="en-US" dirty="0"/>
              <a:t>This log file records user login history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Change Owner and 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492990"/>
          </a:xfrm>
        </p:spPr>
        <p:txBody>
          <a:bodyPr/>
          <a:lstStyle/>
          <a:p>
            <a:r>
              <a:rPr lang="en-US" dirty="0" err="1"/>
              <a:t>chown</a:t>
            </a:r>
            <a:r>
              <a:rPr lang="en-US" dirty="0"/>
              <a:t> – change file owner</a:t>
            </a:r>
          </a:p>
          <a:p>
            <a:pPr lvl="1"/>
            <a:r>
              <a:rPr lang="en-US" dirty="0" err="1"/>
              <a:t>chown</a:t>
            </a:r>
            <a:r>
              <a:rPr lang="en-US" dirty="0"/>
              <a:t> [user] [file]</a:t>
            </a:r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 err="1"/>
              <a:t>chgrp</a:t>
            </a:r>
            <a:r>
              <a:rPr lang="en-US" dirty="0"/>
              <a:t> – change user group of a file</a:t>
            </a:r>
          </a:p>
          <a:p>
            <a:pPr lvl="1"/>
            <a:r>
              <a:rPr lang="en-US" dirty="0"/>
              <a:t>2 ways</a:t>
            </a:r>
          </a:p>
          <a:p>
            <a:pPr lvl="1"/>
            <a:endParaRPr lang="en-US" dirty="0"/>
          </a:p>
        </p:txBody>
      </p:sp>
      <p:pic>
        <p:nvPicPr>
          <p:cNvPr id="8" name="Picture 7" descr="Example of chown command" title="chown command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981200"/>
            <a:ext cx="2598420" cy="419100"/>
          </a:xfrm>
          <a:prstGeom prst="rect">
            <a:avLst/>
          </a:prstGeom>
        </p:spPr>
      </p:pic>
      <p:pic>
        <p:nvPicPr>
          <p:cNvPr id="9" name="Picture 8" descr="Example of chgrp command. &#10;2 ways of change user group of a file" title="chgrp comma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3798502"/>
            <a:ext cx="3855720" cy="147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108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Limitations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Limitations of the traditional Linux permission system</a:t>
            </a:r>
          </a:p>
          <a:p>
            <a:pPr lvl="1"/>
            <a:r>
              <a:rPr lang="en-US" dirty="0"/>
              <a:t>File oriented, not user oriented</a:t>
            </a:r>
          </a:p>
          <a:p>
            <a:pPr lvl="1"/>
            <a:r>
              <a:rPr lang="en-US" dirty="0"/>
              <a:t>Only one user and one group can be granted rights to a file or directory at one time.</a:t>
            </a:r>
          </a:p>
          <a:p>
            <a:pPr lvl="1"/>
            <a:endParaRPr lang="en-US" dirty="0"/>
          </a:p>
          <a:p>
            <a:r>
              <a:rPr lang="en-US" dirty="0"/>
              <a:t>Alternatives</a:t>
            </a:r>
          </a:p>
          <a:p>
            <a:pPr lvl="1"/>
            <a:r>
              <a:rPr lang="en-US" dirty="0"/>
              <a:t>Access Control List (ACL)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914400"/>
            <a:ext cx="8839200" cy="492349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Key concepts</a:t>
            </a:r>
          </a:p>
          <a:p>
            <a:pPr lvl="1"/>
            <a:r>
              <a:rPr lang="en-US" dirty="0"/>
              <a:t>User, group, UID, GID</a:t>
            </a:r>
          </a:p>
          <a:p>
            <a:pPr lvl="1"/>
            <a:r>
              <a:rPr lang="en-US" dirty="0"/>
              <a:t>Shadow (password)</a:t>
            </a:r>
          </a:p>
          <a:p>
            <a:pPr lvl="1"/>
            <a:endParaRPr lang="en-US" dirty="0"/>
          </a:p>
          <a:p>
            <a:r>
              <a:rPr lang="en-US" dirty="0"/>
              <a:t>Files summary</a:t>
            </a:r>
          </a:p>
          <a:p>
            <a:pPr lvl="1"/>
            <a:r>
              <a:rPr lang="en-US" dirty="0"/>
              <a:t>/etc/</a:t>
            </a:r>
            <a:r>
              <a:rPr lang="en-US" dirty="0" err="1"/>
              <a:t>passwd</a:t>
            </a:r>
            <a:r>
              <a:rPr lang="en-US" dirty="0"/>
              <a:t>, /etc/group, /etc/shadow</a:t>
            </a:r>
          </a:p>
          <a:p>
            <a:pPr lvl="1"/>
            <a:r>
              <a:rPr lang="en-US" dirty="0"/>
              <a:t>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skel</a:t>
            </a:r>
            <a:r>
              <a:rPr lang="en-US" dirty="0"/>
              <a:t>/, /</a:t>
            </a:r>
            <a:r>
              <a:rPr lang="en-US" dirty="0" err="1"/>
              <a:t>etc</a:t>
            </a:r>
            <a:r>
              <a:rPr lang="en-US" dirty="0"/>
              <a:t>/default/useradd</a:t>
            </a:r>
          </a:p>
          <a:p>
            <a:pPr lvl="1"/>
            <a:r>
              <a:rPr lang="en-US" dirty="0"/>
              <a:t>/</a:t>
            </a:r>
            <a:r>
              <a:rPr lang="en-US" dirty="0" err="1"/>
              <a:t>var</a:t>
            </a:r>
            <a:r>
              <a:rPr lang="en-US" dirty="0"/>
              <a:t>/log/auth.log</a:t>
            </a:r>
          </a:p>
          <a:p>
            <a:pPr lvl="1"/>
            <a:endParaRPr lang="en-US" dirty="0"/>
          </a:p>
          <a:p>
            <a:r>
              <a:rPr lang="en-US" dirty="0"/>
              <a:t>Commands summary</a:t>
            </a:r>
          </a:p>
          <a:p>
            <a:pPr lvl="1"/>
            <a:r>
              <a:rPr lang="en-US" dirty="0"/>
              <a:t>useradd, userdel, usermod, </a:t>
            </a:r>
            <a:r>
              <a:rPr lang="en-US" dirty="0" err="1"/>
              <a:t>adduser</a:t>
            </a:r>
            <a:endParaRPr lang="en-US" dirty="0"/>
          </a:p>
          <a:p>
            <a:pPr lvl="1"/>
            <a:r>
              <a:rPr lang="en-US" dirty="0" err="1"/>
              <a:t>passwd</a:t>
            </a:r>
            <a:endParaRPr lang="en-US" dirty="0"/>
          </a:p>
          <a:p>
            <a:pPr lvl="1"/>
            <a:r>
              <a:rPr lang="en-US" dirty="0" err="1"/>
              <a:t>groupadd</a:t>
            </a:r>
            <a:r>
              <a:rPr lang="en-US" dirty="0"/>
              <a:t>, </a:t>
            </a:r>
            <a:r>
              <a:rPr lang="en-US" dirty="0" err="1"/>
              <a:t>groupdel</a:t>
            </a:r>
            <a:r>
              <a:rPr lang="en-US" dirty="0"/>
              <a:t>, </a:t>
            </a:r>
            <a:r>
              <a:rPr lang="en-US" dirty="0" err="1"/>
              <a:t>groupmod</a:t>
            </a:r>
            <a:endParaRPr lang="en-US" dirty="0"/>
          </a:p>
          <a:p>
            <a:pPr lvl="1"/>
            <a:r>
              <a:rPr lang="en-US" dirty="0"/>
              <a:t>who, w, id, groups</a:t>
            </a:r>
          </a:p>
          <a:p>
            <a:pPr lvl="1"/>
            <a:r>
              <a:rPr lang="en-US" dirty="0" err="1"/>
              <a:t>su</a:t>
            </a:r>
            <a:r>
              <a:rPr lang="en-US" dirty="0"/>
              <a:t>, </a:t>
            </a:r>
            <a:r>
              <a:rPr lang="en-US" dirty="0" err="1"/>
              <a:t>sudo</a:t>
            </a:r>
            <a:endParaRPr lang="en-US" dirty="0"/>
          </a:p>
          <a:p>
            <a:pPr lvl="1"/>
            <a:r>
              <a:rPr lang="en-US" dirty="0" err="1"/>
              <a:t>chown</a:t>
            </a:r>
            <a:r>
              <a:rPr lang="en-US" dirty="0"/>
              <a:t>, </a:t>
            </a:r>
            <a:r>
              <a:rPr lang="en-US" dirty="0" err="1"/>
              <a:t>chgrp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Scripting user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8839200" cy="3231654"/>
          </a:xfrm>
        </p:spPr>
        <p:txBody>
          <a:bodyPr/>
          <a:lstStyle/>
          <a:p>
            <a:r>
              <a:rPr lang="en-US" dirty="0"/>
              <a:t>- access control list</a:t>
            </a:r>
          </a:p>
          <a:p>
            <a:endParaRPr lang="en-US" dirty="0"/>
          </a:p>
          <a:p>
            <a:r>
              <a:rPr lang="en-US" dirty="0"/>
              <a:t>Password policy</a:t>
            </a:r>
          </a:p>
          <a:p>
            <a:r>
              <a:rPr lang="en-US" dirty="0"/>
              <a:t>check password strength using </a:t>
            </a:r>
            <a:r>
              <a:rPr lang="en-US" dirty="0" err="1"/>
              <a:t>regex</a:t>
            </a:r>
            <a:endParaRPr lang="en-US" dirty="0"/>
          </a:p>
          <a:p>
            <a:r>
              <a:rPr lang="en-US" dirty="0"/>
              <a:t>Never ever login as root for non admin related tasks</a:t>
            </a:r>
          </a:p>
          <a:p>
            <a:r>
              <a:rPr lang="en-US" dirty="0"/>
              <a:t>Always use a regular user account for all normal tasks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Admin tasks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581" y="990600"/>
            <a:ext cx="8431619" cy="3231654"/>
          </a:xfrm>
        </p:spPr>
        <p:txBody>
          <a:bodyPr/>
          <a:lstStyle/>
          <a:p>
            <a:r>
              <a:rPr lang="en-US" dirty="0"/>
              <a:t>Create new accounts</a:t>
            </a:r>
          </a:p>
          <a:p>
            <a:r>
              <a:rPr lang="en-US" dirty="0"/>
              <a:t>Lock or delete accounts</a:t>
            </a:r>
          </a:p>
          <a:p>
            <a:r>
              <a:rPr lang="en-US" dirty="0"/>
              <a:t>Create groups</a:t>
            </a:r>
          </a:p>
          <a:p>
            <a:r>
              <a:rPr lang="en-US" dirty="0"/>
              <a:t>Assign users to groups</a:t>
            </a:r>
          </a:p>
          <a:p>
            <a:r>
              <a:rPr lang="en-US" dirty="0"/>
              <a:t>Reset passwords</a:t>
            </a:r>
          </a:p>
          <a:p>
            <a:r>
              <a:rPr lang="en-US" dirty="0"/>
              <a:t>Set password policy</a:t>
            </a:r>
          </a:p>
          <a:p>
            <a:r>
              <a:rPr lang="en-US" dirty="0"/>
              <a:t>Query uses and groups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Basic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Linux/Unix is built as a multi-user environment</a:t>
            </a:r>
          </a:p>
          <a:p>
            <a:pPr lvl="1"/>
            <a:endParaRPr lang="en-US" dirty="0"/>
          </a:p>
          <a:p>
            <a:r>
              <a:rPr lang="en-US" dirty="0"/>
              <a:t>Each user has a unique </a:t>
            </a:r>
          </a:p>
          <a:p>
            <a:pPr lvl="1"/>
            <a:r>
              <a:rPr lang="en-US" dirty="0"/>
              <a:t>Username, for login</a:t>
            </a:r>
          </a:p>
          <a:p>
            <a:pPr lvl="1"/>
            <a:r>
              <a:rPr lang="en-US" dirty="0"/>
              <a:t>User ID (UID), an internal numeric value</a:t>
            </a:r>
          </a:p>
          <a:p>
            <a:pPr lvl="1"/>
            <a:endParaRPr lang="en-US" dirty="0"/>
          </a:p>
          <a:p>
            <a:r>
              <a:rPr lang="en-US" dirty="0"/>
              <a:t>Each user must also belong to at least one group (called the primary group)</a:t>
            </a:r>
          </a:p>
          <a:p>
            <a:pPr lvl="1"/>
            <a:r>
              <a:rPr lang="en-US" dirty="0"/>
              <a:t>A group is a collection of users established by the system administrator. </a:t>
            </a:r>
          </a:p>
          <a:p>
            <a:pPr lvl="1"/>
            <a:r>
              <a:rPr lang="en-US" dirty="0"/>
              <a:t>Users may belong to multiple groups. </a:t>
            </a:r>
          </a:p>
          <a:p>
            <a:pPr lvl="1"/>
            <a:r>
              <a:rPr lang="en-US" dirty="0"/>
              <a:t>Groups also have unique identifiers, called group IDs (GIDs).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The "root" Account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"root" user is the versatile system administrator of the OS</a:t>
            </a:r>
          </a:p>
          <a:p>
            <a:pPr lvl="1"/>
            <a:r>
              <a:rPr lang="en-US" dirty="0"/>
              <a:t>often called a super user</a:t>
            </a:r>
          </a:p>
          <a:p>
            <a:pPr lvl="1"/>
            <a:endParaRPr lang="en-US" dirty="0"/>
          </a:p>
          <a:p>
            <a:r>
              <a:rPr lang="en-US" dirty="0"/>
              <a:t>Special privileges</a:t>
            </a:r>
          </a:p>
          <a:p>
            <a:pPr lvl="1"/>
            <a:r>
              <a:rPr lang="en-US" dirty="0"/>
              <a:t>The "root" user is allowed to access all files and programs in the system, whether or not it owns them</a:t>
            </a:r>
          </a:p>
          <a:p>
            <a:pPr lvl="1"/>
            <a:r>
              <a:rPr lang="en-US" dirty="0"/>
              <a:t>It has read/write access to all files - regular file permissions do not apply</a:t>
            </a:r>
          </a:p>
          <a:p>
            <a:pPr lvl="1"/>
            <a:r>
              <a:rPr lang="en-US" dirty="0"/>
              <a:t>Its home directory is usually /root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User Information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Linux takes the path of traditional UNIX and keeps all user information in straight text files</a:t>
            </a:r>
          </a:p>
          <a:p>
            <a:pPr lvl="1"/>
            <a:endParaRPr lang="en-US" dirty="0"/>
          </a:p>
          <a:p>
            <a:r>
              <a:rPr lang="en-US" dirty="0"/>
              <a:t>/etc/passwd</a:t>
            </a:r>
          </a:p>
          <a:p>
            <a:pPr lvl="1"/>
            <a:r>
              <a:rPr lang="en-US" dirty="0"/>
              <a:t>This file stores the user information including </a:t>
            </a:r>
          </a:p>
          <a:p>
            <a:pPr lvl="1"/>
            <a:r>
              <a:rPr lang="en-US" dirty="0" err="1"/>
              <a:t>login_name</a:t>
            </a:r>
            <a:r>
              <a:rPr lang="en-US" dirty="0"/>
              <a:t> : </a:t>
            </a:r>
            <a:r>
              <a:rPr lang="en-US" dirty="0" err="1"/>
              <a:t>password_placeholder</a:t>
            </a:r>
            <a:r>
              <a:rPr lang="en-US" dirty="0"/>
              <a:t> : </a:t>
            </a:r>
            <a:r>
              <a:rPr lang="en-US" dirty="0" err="1"/>
              <a:t>uid</a:t>
            </a:r>
            <a:r>
              <a:rPr lang="en-US" dirty="0"/>
              <a:t> : gid : </a:t>
            </a:r>
            <a:r>
              <a:rPr lang="en-US" dirty="0" err="1"/>
              <a:t>gecos</a:t>
            </a:r>
            <a:r>
              <a:rPr lang="en-US" dirty="0"/>
              <a:t> : </a:t>
            </a:r>
            <a:r>
              <a:rPr lang="en-US" dirty="0" err="1"/>
              <a:t>home_directory</a:t>
            </a:r>
            <a:r>
              <a:rPr lang="en-US" dirty="0"/>
              <a:t> : </a:t>
            </a:r>
            <a:r>
              <a:rPr lang="en-US" dirty="0" err="1"/>
              <a:t>login_shell</a:t>
            </a:r>
            <a:endParaRPr lang="en-US" dirty="0"/>
          </a:p>
          <a:p>
            <a:r>
              <a:rPr lang="en-US" dirty="0"/>
              <a:t>/etc/shadow</a:t>
            </a:r>
          </a:p>
          <a:p>
            <a:pPr lvl="1"/>
            <a:r>
              <a:rPr lang="en-US" dirty="0"/>
              <a:t>This file keeps encrypted passwords and password policies.</a:t>
            </a:r>
          </a:p>
          <a:p>
            <a:pPr lvl="1"/>
            <a:endParaRPr lang="en-US" dirty="0"/>
          </a:p>
          <a:p>
            <a:r>
              <a:rPr lang="en-US" dirty="0"/>
              <a:t>/etc/group</a:t>
            </a:r>
          </a:p>
          <a:p>
            <a:pPr lvl="1"/>
            <a:r>
              <a:rPr lang="en-US" dirty="0"/>
              <a:t>This files keeps information about groups and group members.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/etc/passwd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545" y="809981"/>
            <a:ext cx="8839200" cy="845821"/>
          </a:xfrm>
        </p:spPr>
        <p:txBody>
          <a:bodyPr>
            <a:normAutofit/>
          </a:bodyPr>
          <a:lstStyle/>
          <a:p>
            <a:r>
              <a:rPr lang="en-US" dirty="0"/>
              <a:t>Each line in the file represents information about a user</a:t>
            </a:r>
          </a:p>
          <a:p>
            <a:pPr lvl="1"/>
            <a:r>
              <a:rPr lang="en-US" dirty="0"/>
              <a:t>The lines are made up of various standard fields, each delimited by a colon.</a:t>
            </a:r>
          </a:p>
          <a:p>
            <a:pPr lvl="1"/>
            <a:endParaRPr lang="en-US" dirty="0"/>
          </a:p>
        </p:txBody>
      </p:sp>
      <p:pic>
        <p:nvPicPr>
          <p:cNvPr id="6" name="Picture 5" descr="Pictorial view of a linux entry into /etc/password&#10;login name: (example root)&#10;x:0:0:root: (meaning ENCRYPTED PASSWORD IN /ETC/SHADOW)&#10;/root: (home directory for root)&#10;:/bin/bash (example login shell)">
            <a:extLst>
              <a:ext uri="{FF2B5EF4-FFF2-40B4-BE49-F238E27FC236}">
                <a16:creationId xmlns:a16="http://schemas.microsoft.com/office/drawing/2014/main" id="{9FBB57FA-ADBE-EF1F-977A-DBC8A307C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71600"/>
            <a:ext cx="7391400" cy="52281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User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03" y="914400"/>
            <a:ext cx="8839200" cy="492349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Username</a:t>
            </a:r>
          </a:p>
          <a:p>
            <a:pPr lvl="1"/>
            <a:r>
              <a:rPr lang="en-US" dirty="0"/>
              <a:t>Usually use lowercase – note this is case sensitive</a:t>
            </a:r>
          </a:p>
          <a:p>
            <a:pPr lvl="1"/>
            <a:r>
              <a:rPr lang="en-US" dirty="0"/>
              <a:t>Use letter, numbers, _ and -</a:t>
            </a:r>
          </a:p>
          <a:p>
            <a:pPr lvl="1"/>
            <a:endParaRPr lang="en-US" dirty="0"/>
          </a:p>
          <a:p>
            <a:r>
              <a:rPr lang="en-US" dirty="0"/>
              <a:t>UID</a:t>
            </a:r>
          </a:p>
          <a:p>
            <a:pPr lvl="1"/>
            <a:r>
              <a:rPr lang="en-US" dirty="0"/>
              <a:t>A unique numeric value for a user</a:t>
            </a:r>
          </a:p>
          <a:p>
            <a:pPr lvl="1"/>
            <a:r>
              <a:rPr lang="en-US" dirty="0"/>
              <a:t>"root" is always 0</a:t>
            </a:r>
          </a:p>
          <a:p>
            <a:pPr lvl="1"/>
            <a:endParaRPr lang="en-US" dirty="0"/>
          </a:p>
          <a:p>
            <a:r>
              <a:rPr lang="en-US" dirty="0"/>
              <a:t>Home directory</a:t>
            </a:r>
          </a:p>
          <a:p>
            <a:pPr lvl="1"/>
            <a:r>
              <a:rPr lang="en-US" dirty="0"/>
              <a:t>"root" user			/root</a:t>
            </a:r>
          </a:p>
          <a:p>
            <a:pPr lvl="1"/>
            <a:r>
              <a:rPr lang="en-US" dirty="0"/>
              <a:t>Other users			/home/[</a:t>
            </a:r>
            <a:r>
              <a:rPr lang="en-US" dirty="0" err="1"/>
              <a:t>userid</a:t>
            </a:r>
            <a:r>
              <a:rPr lang="en-US" dirty="0"/>
              <a:t>]</a:t>
            </a:r>
          </a:p>
          <a:p>
            <a:pPr lvl="2"/>
            <a:r>
              <a:rPr lang="en-US" dirty="0"/>
              <a:t>This is only for consistency; it can be somewhere else with another directory name.</a:t>
            </a:r>
          </a:p>
          <a:p>
            <a:pPr lvl="1"/>
            <a:endParaRPr lang="en-US" dirty="0"/>
          </a:p>
          <a:p>
            <a:r>
              <a:rPr lang="en-US" dirty="0"/>
              <a:t>Login shell</a:t>
            </a:r>
          </a:p>
          <a:p>
            <a:pPr lvl="1"/>
            <a:r>
              <a:rPr lang="en-US" dirty="0"/>
              <a:t>The default way of login</a:t>
            </a:r>
          </a:p>
          <a:p>
            <a:pPr lvl="1"/>
            <a:r>
              <a:rPr lang="en-US" dirty="0"/>
              <a:t>Use "/bin/false" to deny shell login (usually for reserved accounts)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/etc/shadow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95899"/>
            <a:ext cx="8839200" cy="2182082"/>
          </a:xfrm>
        </p:spPr>
        <p:txBody>
          <a:bodyPr>
            <a:normAutofit/>
          </a:bodyPr>
          <a:lstStyle/>
          <a:p>
            <a:r>
              <a:rPr lang="en-US" dirty="0"/>
              <a:t>Each line in the /etc/shadow file represents information about a user. This information includes:</a:t>
            </a:r>
          </a:p>
          <a:p>
            <a:pPr lvl="1"/>
            <a:r>
              <a:rPr lang="en-US" dirty="0"/>
              <a:t>User login name</a:t>
            </a:r>
          </a:p>
          <a:p>
            <a:pPr lvl="1"/>
            <a:r>
              <a:rPr lang="en-US" dirty="0"/>
              <a:t>Encrypted password</a:t>
            </a:r>
          </a:p>
          <a:p>
            <a:pPr lvl="1"/>
            <a:r>
              <a:rPr lang="en-US" dirty="0"/>
              <a:t>Password change and expiration information</a:t>
            </a:r>
          </a:p>
        </p:txBody>
      </p:sp>
      <p:pic>
        <p:nvPicPr>
          <p:cNvPr id="9" name="Picture 8" descr="Each line in the /etc/shadow file represents information about a user. This information includes:&#10;User login name&#10;Encrypted password&#10;Password change and expiration information&#10;" title="/etc/shado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824" y="3505200"/>
            <a:ext cx="8382001" cy="268747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/etc/group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Each line in the file represents information about a group</a:t>
            </a:r>
          </a:p>
          <a:p>
            <a:pPr lvl="1"/>
            <a:r>
              <a:rPr lang="en-US" dirty="0"/>
              <a:t>The lines are made up of various standard fields, each delimited by a colon.</a:t>
            </a:r>
          </a:p>
          <a:p>
            <a:endParaRPr lang="en-US" dirty="0"/>
          </a:p>
        </p:txBody>
      </p:sp>
      <p:pic>
        <p:nvPicPr>
          <p:cNvPr id="9" name="Picture 8" descr="Each line in the file represents information about a group&#10;The lines are made up of various standard fields, each delimited by a colon.&#10;" title="/etc/gro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0" y="3215640"/>
            <a:ext cx="7879080" cy="32689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1387</Words>
  <Application>Microsoft Office PowerPoint</Application>
  <PresentationFormat>Custom</PresentationFormat>
  <Paragraphs>247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CYBR 4423 Unix/Linux Administration</vt:lpstr>
      <vt:lpstr>Overview</vt:lpstr>
      <vt:lpstr>Basic Concepts</vt:lpstr>
      <vt:lpstr>The "root" Account</vt:lpstr>
      <vt:lpstr>User Information Storage</vt:lpstr>
      <vt:lpstr>/etc/passwd</vt:lpstr>
      <vt:lpstr>User Information</vt:lpstr>
      <vt:lpstr>/etc/shadow</vt:lpstr>
      <vt:lpstr>/etc/group</vt:lpstr>
      <vt:lpstr>Group Information</vt:lpstr>
      <vt:lpstr>Defaults</vt:lpstr>
      <vt:lpstr>User Management Tools</vt:lpstr>
      <vt:lpstr>useradd - Add New Users</vt:lpstr>
      <vt:lpstr>usermod - Change User Info</vt:lpstr>
      <vt:lpstr>userdel - Delete Users</vt:lpstr>
      <vt:lpstr>passwd – Password Admin</vt:lpstr>
      <vt:lpstr>Group Admin</vt:lpstr>
      <vt:lpstr>su - Switch User</vt:lpstr>
      <vt:lpstr>Lock/Unlock "root" Account</vt:lpstr>
      <vt:lpstr>User/Group Query</vt:lpstr>
      <vt:lpstr>User Monitoring</vt:lpstr>
      <vt:lpstr>Change Owner and Groups</vt:lpstr>
      <vt:lpstr>Limitations</vt:lpstr>
      <vt:lpstr>Summary</vt:lpstr>
      <vt:lpstr>Scripting user management</vt:lpstr>
      <vt:lpstr>Admin tasks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- 4823_01_overview.pptx</dc:title>
  <dc:creator>bbrown</dc:creator>
  <cp:lastModifiedBy>Darin Morrow</cp:lastModifiedBy>
  <cp:revision>17</cp:revision>
  <dcterms:created xsi:type="dcterms:W3CDTF">2019-06-20T13:37:09Z</dcterms:created>
  <dcterms:modified xsi:type="dcterms:W3CDTF">2026-04-19T17:19:59Z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